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1115" r:id="rId2"/>
    <p:sldId id="265" r:id="rId3"/>
    <p:sldId id="266" r:id="rId4"/>
    <p:sldId id="267" r:id="rId5"/>
    <p:sldId id="1137" r:id="rId6"/>
    <p:sldId id="1138" r:id="rId7"/>
    <p:sldId id="1271" r:id="rId8"/>
    <p:sldId id="1881" r:id="rId9"/>
    <p:sldId id="1908" r:id="rId10"/>
    <p:sldId id="1909" r:id="rId11"/>
    <p:sldId id="1882" r:id="rId12"/>
    <p:sldId id="1883" r:id="rId13"/>
    <p:sldId id="1884" r:id="rId14"/>
    <p:sldId id="1885" r:id="rId15"/>
    <p:sldId id="1865" r:id="rId16"/>
    <p:sldId id="1886" r:id="rId17"/>
    <p:sldId id="1868" r:id="rId18"/>
    <p:sldId id="1887" r:id="rId19"/>
    <p:sldId id="1869" r:id="rId20"/>
    <p:sldId id="1870" r:id="rId21"/>
    <p:sldId id="1871" r:id="rId22"/>
    <p:sldId id="1872" r:id="rId23"/>
    <p:sldId id="1888" r:id="rId24"/>
    <p:sldId id="1889" r:id="rId25"/>
    <p:sldId id="1890" r:id="rId26"/>
    <p:sldId id="1891" r:id="rId27"/>
    <p:sldId id="1892" r:id="rId28"/>
    <p:sldId id="1893" r:id="rId29"/>
    <p:sldId id="1894" r:id="rId30"/>
    <p:sldId id="1895" r:id="rId31"/>
    <p:sldId id="1896" r:id="rId32"/>
    <p:sldId id="1897" r:id="rId33"/>
    <p:sldId id="1899" r:id="rId34"/>
    <p:sldId id="1900" r:id="rId35"/>
    <p:sldId id="1898" r:id="rId36"/>
    <p:sldId id="1901" r:id="rId37"/>
    <p:sldId id="1902" r:id="rId38"/>
    <p:sldId id="1903" r:id="rId39"/>
    <p:sldId id="1904" r:id="rId40"/>
    <p:sldId id="1905" r:id="rId41"/>
    <p:sldId id="1907" r:id="rId42"/>
    <p:sldId id="190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AAEACD-0A45-4876-8455-6511D01F8080}">
          <p14:sldIdLst>
            <p14:sldId id="1115"/>
            <p14:sldId id="265"/>
            <p14:sldId id="266"/>
            <p14:sldId id="267"/>
            <p14:sldId id="1137"/>
            <p14:sldId id="1138"/>
            <p14:sldId id="1271"/>
            <p14:sldId id="1881"/>
            <p14:sldId id="1908"/>
            <p14:sldId id="1909"/>
            <p14:sldId id="1882"/>
            <p14:sldId id="1883"/>
            <p14:sldId id="1884"/>
            <p14:sldId id="1885"/>
            <p14:sldId id="1865"/>
            <p14:sldId id="1886"/>
            <p14:sldId id="1868"/>
            <p14:sldId id="1887"/>
            <p14:sldId id="1869"/>
            <p14:sldId id="1870"/>
            <p14:sldId id="1871"/>
            <p14:sldId id="1872"/>
            <p14:sldId id="1888"/>
          </p14:sldIdLst>
        </p14:section>
        <p14:section name="Untitled Section" id="{97E8B29A-E80F-40AF-97B3-22C504E2EE3C}">
          <p14:sldIdLst>
            <p14:sldId id="1889"/>
            <p14:sldId id="1890"/>
            <p14:sldId id="1891"/>
            <p14:sldId id="1892"/>
            <p14:sldId id="1893"/>
            <p14:sldId id="1894"/>
            <p14:sldId id="1895"/>
            <p14:sldId id="1896"/>
            <p14:sldId id="1897"/>
            <p14:sldId id="1899"/>
            <p14:sldId id="1900"/>
            <p14:sldId id="1898"/>
            <p14:sldId id="1901"/>
            <p14:sldId id="1902"/>
            <p14:sldId id="1903"/>
            <p14:sldId id="1904"/>
            <p14:sldId id="1905"/>
            <p14:sldId id="1907"/>
            <p14:sldId id="19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3"/>
    <p:restoredTop sz="96327"/>
  </p:normalViewPr>
  <p:slideViewPr>
    <p:cSldViewPr snapToGrid="0" snapToObjects="1">
      <p:cViewPr varScale="1">
        <p:scale>
          <a:sx n="278" d="100"/>
          <a:sy n="278" d="100"/>
        </p:scale>
        <p:origin x="17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404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01AD-6A48-FA40-8B0C-2506AC9254FF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9CC9-5B50-9442-9246-AE104E66481D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03A0-137A-AF45-90A2-1909AF073735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323C5-73BC-814C-AFC2-8CC4FE71159F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80DE-7774-6843-8A2A-3AF1BDF37E59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2133-3BA8-5742-8D6D-AD0D24062C95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46A1-EBD1-CF42-A80A-47822BB82597}" type="datetime1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D5BB-BE73-984A-896A-9FFE2D428E33}" type="datetime1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D4BB-5960-F34C-A19A-107BD6303091}" type="datetime1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7639-57C9-2544-934B-AEF2B38C8618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E1D2-5B11-9047-852C-B9F504C0F014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14199-CF72-034D-B435-40FCA5E36F90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search/?q=inter-annotator+agre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P02-1040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02-104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J18-3002" TargetMode="External"/><Relationship Id="rId2" Type="http://schemas.openxmlformats.org/officeDocument/2006/relationships/hyperlink" Target="https://aclanthology.org/D17-1238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emnlp-main.501/" TargetMode="External"/><Relationship Id="rId2" Type="http://schemas.openxmlformats.org/officeDocument/2006/relationships/hyperlink" Target="https://aclanthology.org/2022.emnlp-main.80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dataset/wn18r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idapelled.bandcamp.com/track/smooth-talkin-con-man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bur.org/hereandnow/2023/05/22/chatgpt-academia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4.06188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echnologyreview.com/2021/03/11/1020600/facebook-responsible-ai-misinformation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0.png"/><Relationship Id="rId7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Easy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Hard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Pre-training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CEA30-E4E5-6554-886A-F47C81C9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3431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50EA-096B-7EDB-4EB4-DE46DEE2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(Spoiler Alert)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740DF-4435-07FA-AB77-0970CB1A8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Characterize use case &amp; audience</a:t>
            </a:r>
          </a:p>
          <a:p>
            <a:r>
              <a:rPr lang="en-US" dirty="0"/>
              <a:t>Validity: </a:t>
            </a:r>
          </a:p>
          <a:p>
            <a:pPr lvl="1"/>
            <a:r>
              <a:rPr lang="en-US" dirty="0"/>
              <a:t>Relevance of task to use case</a:t>
            </a:r>
          </a:p>
          <a:p>
            <a:r>
              <a:rPr lang="en-US" dirty="0"/>
              <a:t>Reliability: </a:t>
            </a:r>
          </a:p>
          <a:p>
            <a:pPr lvl="1"/>
            <a:r>
              <a:rPr lang="en-US" dirty="0"/>
              <a:t>Inter-rater agreement</a:t>
            </a:r>
          </a:p>
          <a:p>
            <a:r>
              <a:rPr lang="en-US" dirty="0"/>
              <a:t>Realistic workloads</a:t>
            </a:r>
          </a:p>
          <a:p>
            <a:r>
              <a:rPr lang="en-US" dirty="0"/>
              <a:t>Labeling and annotation</a:t>
            </a:r>
          </a:p>
          <a:p>
            <a:pPr lvl="1"/>
            <a:r>
              <a:rPr lang="en-US" dirty="0"/>
              <a:t>Documentation: </a:t>
            </a:r>
          </a:p>
          <a:p>
            <a:pPr lvl="2"/>
            <a:r>
              <a:rPr lang="en-US" dirty="0"/>
              <a:t>How was it done?</a:t>
            </a:r>
          </a:p>
          <a:p>
            <a:pPr lvl="2"/>
            <a:r>
              <a:rPr lang="en-US" dirty="0"/>
              <a:t>Availability of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9FE25-DA59-29B7-E74B-476306EFBE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Maintenance</a:t>
            </a:r>
          </a:p>
          <a:p>
            <a:pPr lvl="1"/>
            <a:r>
              <a:rPr lang="en-US" dirty="0"/>
              <a:t>Include a feedback loop mechanism to maximize adoption</a:t>
            </a:r>
          </a:p>
          <a:p>
            <a:pPr lvl="1"/>
            <a:r>
              <a:rPr lang="en-US" dirty="0"/>
              <a:t>Workload Evolution</a:t>
            </a:r>
          </a:p>
          <a:p>
            <a:pPr lvl="1"/>
            <a:r>
              <a:rPr lang="en-US" dirty="0"/>
              <a:t>Lessons learned and addendum(s)</a:t>
            </a:r>
          </a:p>
          <a:p>
            <a:pPr lvl="1"/>
            <a:r>
              <a:rPr lang="en-US" dirty="0"/>
              <a:t>Lifecyle and deprecation </a:t>
            </a:r>
          </a:p>
          <a:p>
            <a:r>
              <a:rPr lang="en-US" dirty="0"/>
              <a:t>High standards</a:t>
            </a:r>
          </a:p>
          <a:p>
            <a:pPr lvl="1"/>
            <a:r>
              <a:rPr lang="en-US" dirty="0"/>
              <a:t>(for high-stakes use cases) </a:t>
            </a:r>
          </a:p>
          <a:p>
            <a:pPr lvl="2"/>
            <a:r>
              <a:rPr lang="en-US" dirty="0"/>
              <a:t>Use of established software engineering and data management techniques </a:t>
            </a:r>
          </a:p>
          <a:p>
            <a:pPr lvl="3"/>
            <a:r>
              <a:rPr lang="en-US" dirty="0"/>
              <a:t>(e.g., code review, versioning, configurations, dependencies, and testing).</a:t>
            </a:r>
          </a:p>
          <a:p>
            <a:pPr lvl="2"/>
            <a:r>
              <a:rPr lang="en-US" dirty="0"/>
              <a:t>How was the data sourced? </a:t>
            </a:r>
          </a:p>
          <a:p>
            <a:pPr lvl="3"/>
            <a:r>
              <a:rPr lang="en-US" dirty="0"/>
              <a:t>Provenance? </a:t>
            </a:r>
          </a:p>
          <a:p>
            <a:pPr lvl="3"/>
            <a:r>
              <a:rPr lang="en-US" dirty="0"/>
              <a:t>Can we data set be generated again easily?</a:t>
            </a:r>
          </a:p>
          <a:p>
            <a:pPr lvl="2"/>
            <a:r>
              <a:rPr lang="en-US" dirty="0"/>
              <a:t>Clean and well-documented data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115D-1979-C4D5-75CC-077D6045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48156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21CA-992B-F316-4CA9-2D2B2F12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Validity and Reliability</a:t>
            </a:r>
            <a:br>
              <a:rPr lang="en-US" dirty="0"/>
            </a:br>
            <a:r>
              <a:rPr lang="en-US" sz="2700" dirty="0" err="1"/>
              <a:t>Krippendorff</a:t>
            </a:r>
            <a:r>
              <a:rPr lang="en-US" sz="2700" dirty="0"/>
              <a:t> (2018) </a:t>
            </a:r>
            <a:r>
              <a:rPr lang="en-US" sz="2700" i="1" dirty="0"/>
              <a:t>Content analysis: An introduction to its methodology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980C6-C09C-F5C9-117E-0A544EF68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Reliability is about data, and validity is about truth:</a:t>
            </a:r>
          </a:p>
          <a:p>
            <a:pPr lvl="1"/>
            <a:r>
              <a:rPr lang="en-US" dirty="0"/>
              <a:t>Reliability: </a:t>
            </a:r>
          </a:p>
          <a:p>
            <a:pPr lvl="2"/>
            <a:r>
              <a:rPr lang="en-US" dirty="0"/>
              <a:t>The attribute of Data on which researchers can rely in answering their Research questions – </a:t>
            </a:r>
            <a:r>
              <a:rPr lang="en-US" dirty="0" err="1"/>
              <a:t>Krippendorff</a:t>
            </a:r>
            <a:r>
              <a:rPr lang="en-US" dirty="0"/>
              <a:t>, p. 411</a:t>
            </a:r>
          </a:p>
          <a:p>
            <a:pPr lvl="1"/>
            <a:r>
              <a:rPr lang="en-US" dirty="0"/>
              <a:t>Validity: </a:t>
            </a:r>
          </a:p>
          <a:p>
            <a:pPr lvl="2"/>
            <a:r>
              <a:rPr lang="en-US" dirty="0"/>
              <a:t>The quality of a claim to be as stated, true, or correct. – </a:t>
            </a:r>
            <a:r>
              <a:rPr lang="en-US" dirty="0" err="1"/>
              <a:t>Krippendorff</a:t>
            </a:r>
            <a:r>
              <a:rPr lang="en-US" dirty="0"/>
              <a:t>, p. 413</a:t>
            </a:r>
          </a:p>
          <a:p>
            <a:r>
              <a:rPr lang="en-US" dirty="0"/>
              <a:t>Validity assumes a hypothesis/claim.</a:t>
            </a:r>
          </a:p>
          <a:p>
            <a:pPr lvl="1"/>
            <a:r>
              <a:rPr lang="en-US" dirty="0"/>
              <a:t>Hard to test validity without a clearly stated hypothesis</a:t>
            </a:r>
          </a:p>
          <a:p>
            <a:r>
              <a:rPr lang="en-US" dirty="0"/>
              <a:t>There are more papers on reliability than validity in our field(s).</a:t>
            </a:r>
          </a:p>
          <a:p>
            <a:pPr lvl="1"/>
            <a:r>
              <a:rPr lang="en-US" dirty="0"/>
              <a:t>18k matches for “inter-annotator agreement” in ACL Anthology</a:t>
            </a:r>
          </a:p>
          <a:p>
            <a:pPr lvl="1"/>
            <a:r>
              <a:rPr lang="en-US" dirty="0">
                <a:hlinkClick r:id="rId2"/>
              </a:rPr>
              <a:t>https://aclanthology.org/search/?q=inter-annotator+agreement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B2758-47E9-0C27-F573-5E5A69DC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99763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323D-E963-2844-0277-2E88E854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of BLEU</a:t>
            </a:r>
            <a:br>
              <a:rPr lang="en-US" dirty="0"/>
            </a:br>
            <a:r>
              <a:rPr lang="en-US" dirty="0">
                <a:hlinkClick r:id="rId2"/>
              </a:rPr>
              <a:t>https://aclanthology.org/P02-1040/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40BF8-A715-D4CB-42BA-5546A47E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paper asks 3 excellent questions about reliability</a:t>
            </a:r>
          </a:p>
          <a:p>
            <a:pPr lvl="1"/>
            <a:r>
              <a:rPr lang="en-US" dirty="0"/>
              <a:t>How reliable is the difference in BLEU metric?</a:t>
            </a:r>
          </a:p>
          <a:p>
            <a:pPr lvl="1"/>
            <a:r>
              <a:rPr lang="en-US" dirty="0"/>
              <a:t>What is the variance of BLEU score?</a:t>
            </a:r>
          </a:p>
          <a:p>
            <a:pPr lvl="1"/>
            <a:r>
              <a:rPr lang="en-US" dirty="0"/>
              <a:t>If we were to pick another random set of 500 sentences, </a:t>
            </a:r>
          </a:p>
          <a:p>
            <a:pPr lvl="2"/>
            <a:r>
              <a:rPr lang="en-US" dirty="0"/>
              <a:t>would we still judge S3 to be better than S2?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9E347-82BE-7B98-16E8-700B1743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5555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2C207B-9A95-8229-BDD6-87E3D086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of BLEU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4E33D-87CC-6E05-2564-3DE006BB2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their Figure 7, </a:t>
            </a:r>
          </a:p>
          <a:p>
            <a:pPr lvl="1"/>
            <a:r>
              <a:rPr lang="en-US" dirty="0"/>
              <a:t>they use BLEU to compare three machine translation systems (S1, S2 and S3) and </a:t>
            </a:r>
          </a:p>
          <a:p>
            <a:pPr lvl="1"/>
            <a:r>
              <a:rPr lang="en-US" dirty="0"/>
              <a:t>two human (non-professional) translators (H1 and H2). </a:t>
            </a:r>
          </a:p>
          <a:p>
            <a:r>
              <a:rPr lang="en-US" dirty="0"/>
              <a:t>They report that humans score better than machines.</a:t>
            </a:r>
          </a:p>
          <a:p>
            <a:r>
              <a:rPr lang="en-US" dirty="0"/>
              <a:t>They conclude:</a:t>
            </a:r>
          </a:p>
          <a:p>
            <a:pPr lvl="1"/>
            <a:r>
              <a:rPr lang="en-US" dirty="0"/>
              <a:t>“BLEU’s strength is that it correlates highly with human judgments </a:t>
            </a:r>
          </a:p>
          <a:p>
            <a:pPr lvl="2"/>
            <a:r>
              <a:rPr lang="en-US" dirty="0"/>
              <a:t>by averaging out individual sentence judgment errors over a test corpus </a:t>
            </a:r>
          </a:p>
          <a:p>
            <a:pPr lvl="2"/>
            <a:r>
              <a:rPr lang="en-US" dirty="0"/>
              <a:t>rather than attempting to divine the exact human judgment for every sentence: </a:t>
            </a:r>
          </a:p>
          <a:p>
            <a:pPr lvl="2"/>
            <a:r>
              <a:rPr lang="en-US" i="1" dirty="0"/>
              <a:t>quantity leads to quality</a:t>
            </a:r>
            <a:r>
              <a:rPr lang="en-US" dirty="0"/>
              <a:t>.”</a:t>
            </a:r>
          </a:p>
        </p:txBody>
      </p:sp>
      <p:pic>
        <p:nvPicPr>
          <p:cNvPr id="9" name="Content Placeholder 8" descr="A graph with a line graph and a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B856AF6B-FC5B-F683-D589-6FD3E0CCA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0479" y="1458549"/>
            <a:ext cx="5181600" cy="4313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A6C92-05A7-75B4-EED8-A6389782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D580E-1FCE-E1B0-1C2C-5B945CE2DCFC}"/>
              </a:ext>
            </a:extLst>
          </p:cNvPr>
          <p:cNvSpPr txBox="1"/>
          <p:nvPr/>
        </p:nvSpPr>
        <p:spPr>
          <a:xfrm>
            <a:off x="7394128" y="5807631"/>
            <a:ext cx="35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https://aclanthology.org/P02-1040/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3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8695-A010-E05E-7519-B62AD046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D1EA-6EB3-01CD-CFA3-35076CE30A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Less discussion of validity in original paper</a:t>
            </a:r>
          </a:p>
          <a:p>
            <a:r>
              <a:rPr lang="en-US" dirty="0"/>
              <a:t>Some papers raise serious questions about validity </a:t>
            </a:r>
          </a:p>
          <a:p>
            <a:pPr lvl="1"/>
            <a:r>
              <a:rPr lang="en-US" dirty="0"/>
              <a:t>of BLEU and other metrics</a:t>
            </a:r>
          </a:p>
          <a:p>
            <a:pPr lvl="1"/>
            <a:r>
              <a:rPr lang="en-US" dirty="0"/>
              <a:t>at least, for some use cases that go beyond the original BLEU paper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229DD-1358-EF46-656D-CD827994B9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It is hard to talk about validity without a clearly stated use case</a:t>
            </a:r>
          </a:p>
          <a:p>
            <a:pPr lvl="1"/>
            <a:r>
              <a:rPr lang="en-US" i="1" dirty="0">
                <a:hlinkClick r:id="rId2"/>
              </a:rPr>
              <a:t>https://aclanthology.org/D17-1238/</a:t>
            </a:r>
            <a:r>
              <a:rPr lang="en-US" i="1" dirty="0"/>
              <a:t> </a:t>
            </a:r>
          </a:p>
          <a:p>
            <a:pPr lvl="2"/>
            <a:r>
              <a:rPr lang="en-US" i="1" dirty="0"/>
              <a:t>This paper shows that state-of-the-art automatic evaluation metrics for NLG systems </a:t>
            </a:r>
          </a:p>
          <a:p>
            <a:pPr lvl="3"/>
            <a:r>
              <a:rPr lang="en-US" i="1" dirty="0"/>
              <a:t>do not sufficiently reflect human ratings, </a:t>
            </a:r>
          </a:p>
          <a:p>
            <a:pPr lvl="3"/>
            <a:r>
              <a:rPr lang="en-US" i="1" dirty="0"/>
              <a:t>which stresses the need for human evaluations.</a:t>
            </a:r>
          </a:p>
          <a:p>
            <a:pPr lvl="1"/>
            <a:r>
              <a:rPr lang="en-US" i="1" dirty="0">
                <a:hlinkClick r:id="rId3"/>
              </a:rPr>
              <a:t>https://aclanthology.org/J18-3002</a:t>
            </a:r>
            <a:r>
              <a:rPr lang="en-US" i="1" dirty="0"/>
              <a:t> </a:t>
            </a:r>
          </a:p>
          <a:p>
            <a:pPr lvl="2"/>
            <a:r>
              <a:rPr lang="en-US" i="1" dirty="0"/>
              <a:t>Overall, the evidence supports using BLEU for diagnostic evaluation of MT systems </a:t>
            </a:r>
          </a:p>
          <a:p>
            <a:pPr lvl="3"/>
            <a:r>
              <a:rPr lang="en-US" i="1" dirty="0"/>
              <a:t>(which is what it was originally proposed for), </a:t>
            </a:r>
          </a:p>
          <a:p>
            <a:pPr lvl="2"/>
            <a:r>
              <a:rPr lang="en-US" i="1" dirty="0"/>
              <a:t>but does not support using BLEU outside of MT, for evaluation of individual texts, or for scientific hypothesis testing.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12D50-8378-7665-9AAB-0DE35C7A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64634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1AFE-B30C-6626-1765-AFF58E42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5690-237A-9211-3719-B624B0A6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BLEU was originally proposed </a:t>
            </a:r>
          </a:p>
          <a:p>
            <a:pPr lvl="1"/>
            <a:r>
              <a:rPr lang="en-US" dirty="0"/>
              <a:t>to compare a small number of systems for DARPA competitions. </a:t>
            </a:r>
          </a:p>
          <a:p>
            <a:r>
              <a:rPr lang="en-US" dirty="0"/>
              <a:t>But soon after BLEU was introduced, </a:t>
            </a:r>
          </a:p>
          <a:p>
            <a:pPr lvl="1"/>
            <a:r>
              <a:rPr lang="en-US" dirty="0" err="1"/>
              <a:t>Och</a:t>
            </a:r>
            <a:r>
              <a:rPr lang="en-US" dirty="0"/>
              <a:t> suggested using BLEU for a very different use case. </a:t>
            </a:r>
          </a:p>
          <a:p>
            <a:r>
              <a:rPr lang="en-US" dirty="0"/>
              <a:t>It had been standard practice to to use </a:t>
            </a:r>
          </a:p>
          <a:p>
            <a:pPr lvl="1"/>
            <a:r>
              <a:rPr lang="en-US" dirty="0"/>
              <a:t>different metrics for testing and training. </a:t>
            </a:r>
          </a:p>
          <a:p>
            <a:r>
              <a:rPr lang="en-US" dirty="0" err="1"/>
              <a:t>Och</a:t>
            </a:r>
            <a:r>
              <a:rPr lang="en-US" dirty="0"/>
              <a:t> found that if one is going to use BLEU to evaluate systems, </a:t>
            </a:r>
          </a:p>
          <a:p>
            <a:pPr lvl="1"/>
            <a:r>
              <a:rPr lang="en-US" dirty="0"/>
              <a:t>then his system would do better in the evaluation if he also used BLEU for training. </a:t>
            </a:r>
          </a:p>
          <a:p>
            <a:r>
              <a:rPr lang="en-US" dirty="0" err="1"/>
              <a:t>Och’s</a:t>
            </a:r>
            <a:r>
              <a:rPr lang="en-US" dirty="0"/>
              <a:t> suggestion did well in competitions, </a:t>
            </a:r>
          </a:p>
          <a:p>
            <a:pPr lvl="1"/>
            <a:r>
              <a:rPr lang="en-US" dirty="0"/>
              <a:t>but raises questions about reliability and validity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2CDD5-F25F-8F0F-6226-D5CE635F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48017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22EF-3F01-CA4F-A734-F4E29416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Evaluation: Proposed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0BE7-CD9A-B3CB-035C-913DFC858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Minor: e.g., SOTA-chasing, leaderboards</a:t>
            </a:r>
          </a:p>
          <a:p>
            <a:r>
              <a:rPr lang="en-US" dirty="0"/>
              <a:t>Moderate: e.g., Multitask learning</a:t>
            </a:r>
          </a:p>
          <a:p>
            <a:pPr lvl="1"/>
            <a:r>
              <a:rPr lang="en-US" dirty="0"/>
              <a:t>Generalizing results over workloads and tasks.</a:t>
            </a:r>
          </a:p>
          <a:p>
            <a:r>
              <a:rPr lang="en-US" dirty="0"/>
              <a:t>Major: e.g., </a:t>
            </a:r>
            <a:r>
              <a:rPr lang="en-US" dirty="0" err="1"/>
              <a:t>Och</a:t>
            </a:r>
            <a:r>
              <a:rPr lang="en-US" dirty="0"/>
              <a:t> training</a:t>
            </a:r>
          </a:p>
          <a:p>
            <a:pPr lvl="1"/>
            <a:r>
              <a:rPr lang="en-US" dirty="0"/>
              <a:t>Significant consequences for system performance</a:t>
            </a:r>
          </a:p>
          <a:p>
            <a:r>
              <a:rPr lang="en-US" dirty="0"/>
              <a:t>Mission Critical: e.g., SPEC</a:t>
            </a:r>
          </a:p>
          <a:p>
            <a:pPr lvl="1"/>
            <a:r>
              <a:rPr lang="en-US" dirty="0"/>
              <a:t>What should I buy? And what performance should I expect on my workloads?</a:t>
            </a:r>
          </a:p>
          <a:p>
            <a:pPr lvl="1"/>
            <a:r>
              <a:rPr lang="en-US" dirty="0"/>
              <a:t>Go/No-go decisions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3E21C-6FD8-4385-643A-36A1A161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73624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ABB3-147C-F428-B8AB-56DB4FEF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Averaging: Arithmetic vs. Geometric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63EC-7825-3D44-6672-B3C0B7E53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There are many benchmarks in our field:</a:t>
            </a:r>
          </a:p>
          <a:p>
            <a:pPr lvl="1"/>
            <a:r>
              <a:rPr lang="en-US" dirty="0"/>
              <a:t>e.g., GLUE, </a:t>
            </a:r>
            <a:r>
              <a:rPr lang="en-US" dirty="0" err="1"/>
              <a:t>SciRepEval</a:t>
            </a:r>
            <a:r>
              <a:rPr lang="en-US" dirty="0"/>
              <a:t>, MS MARCO and Big Bench</a:t>
            </a:r>
          </a:p>
          <a:p>
            <a:r>
              <a:rPr lang="en-US" dirty="0"/>
              <a:t>Many designed for SOTA-chasing, </a:t>
            </a:r>
          </a:p>
          <a:p>
            <a:pPr lvl="1"/>
            <a:r>
              <a:rPr lang="en-US" dirty="0"/>
              <a:t>but hopefully, results will generalize to more important use cases. </a:t>
            </a:r>
          </a:p>
          <a:p>
            <a:r>
              <a:rPr lang="en-US" dirty="0"/>
              <a:t>More likely to generalize to more important use cases </a:t>
            </a:r>
          </a:p>
          <a:p>
            <a:pPr lvl="1"/>
            <a:r>
              <a:rPr lang="en-US" dirty="0"/>
              <a:t>if they were designed to do so in the first place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DC3EFC-D023-C4A8-2425-38F097BE7C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SPEC was designed to report performance relative to baseline</a:t>
            </a:r>
          </a:p>
          <a:p>
            <a:pPr lvl="1"/>
            <a:r>
              <a:rPr lang="en-US" dirty="0"/>
              <a:t>How much better is the candidate CPU relative to VAX 11/780?</a:t>
            </a:r>
          </a:p>
          <a:p>
            <a:pPr lvl="1"/>
            <a:r>
              <a:rPr lang="en-US" dirty="0"/>
              <a:t>On the user’s (unspecified) workload?</a:t>
            </a:r>
          </a:p>
          <a:p>
            <a:r>
              <a:rPr lang="en-US" dirty="0" err="1"/>
              <a:t>Mashey</a:t>
            </a:r>
            <a:r>
              <a:rPr lang="en-US" dirty="0"/>
              <a:t> argues that </a:t>
            </a:r>
          </a:p>
          <a:p>
            <a:pPr lvl="1"/>
            <a:r>
              <a:rPr lang="en-US" dirty="0"/>
              <a:t>geometric means generalize better </a:t>
            </a:r>
          </a:p>
          <a:p>
            <a:pPr lvl="1"/>
            <a:r>
              <a:rPr lang="en-US" dirty="0"/>
              <a:t>over workloads than arithmetic means. </a:t>
            </a:r>
          </a:p>
          <a:p>
            <a:r>
              <a:rPr lang="en-US" dirty="0" err="1"/>
              <a:t>Mashey</a:t>
            </a:r>
            <a:r>
              <a:rPr lang="en-US" dirty="0"/>
              <a:t> suggests that results on our benchmarks would </a:t>
            </a:r>
          </a:p>
          <a:p>
            <a:pPr lvl="1"/>
            <a:r>
              <a:rPr lang="en-US" dirty="0"/>
              <a:t>generalize beyond less important SOTA-chasing use cases </a:t>
            </a:r>
          </a:p>
          <a:p>
            <a:pPr lvl="1"/>
            <a:r>
              <a:rPr lang="en-US" dirty="0"/>
              <a:t>if we replaced arithmetic means with geometric means in GLUE </a:t>
            </a:r>
          </a:p>
          <a:p>
            <a:pPr lvl="1"/>
            <a:r>
              <a:rPr lang="en-US" dirty="0"/>
              <a:t>(and many of our other benchmarks).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3B4B1-52C6-6AAD-C458-27A6627F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77160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FCCB56-10A9-15EC-7995-BCC04A7D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SPEC: A benchmark for evaluating CPUs</a:t>
            </a:r>
          </a:p>
        </p:txBody>
      </p:sp>
      <p:pic>
        <p:nvPicPr>
          <p:cNvPr id="9" name="Content Placeholder 8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8F2F916C-F67A-3FE4-E831-E4A2DC327E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3144"/>
            <a:ext cx="5181600" cy="3836300"/>
          </a:xfrm>
        </p:spPr>
      </p:pic>
      <p:pic>
        <p:nvPicPr>
          <p:cNvPr id="11" name="Content Placeholder 10" descr="A table of information&#10;&#10;Description automatically generated">
            <a:extLst>
              <a:ext uri="{FF2B5EF4-FFF2-40B4-BE49-F238E27FC236}">
                <a16:creationId xmlns:a16="http://schemas.microsoft.com/office/drawing/2014/main" id="{81430A0C-F440-FA6C-796F-F4C0073852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605" y="1825625"/>
            <a:ext cx="3982790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57DBA-2F34-A7BE-6B71-932FC6FD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598499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F367-D383-4F16-EC52-99A6CD7E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Validity and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35BF2-7021-458A-E1CA-C6BC96007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Unrepresentative Samples</a:t>
            </a:r>
          </a:p>
          <a:p>
            <a:r>
              <a:rPr lang="en-US" dirty="0"/>
              <a:t>Test/Train Splits: Interpolation vs. Extrapolation</a:t>
            </a:r>
          </a:p>
          <a:p>
            <a:r>
              <a:rPr lang="en-US" dirty="0"/>
              <a:t>Leakage</a:t>
            </a:r>
          </a:p>
          <a:p>
            <a:r>
              <a:rPr lang="en-US" dirty="0"/>
              <a:t>Labeling and Inter-annotator Agreement</a:t>
            </a:r>
          </a:p>
          <a:p>
            <a:r>
              <a:rPr lang="en-US" dirty="0"/>
              <a:t>Too many (irrelevant) tasks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DDB5-9192-A54B-DACB-AB3BE067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44336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8598-DC0C-1D3E-DFF2-39DBCF95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Unrepresentative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0956-1934-2CB1-5B40-C8990A7F81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Ideally, a benchmark should be</a:t>
            </a:r>
          </a:p>
          <a:p>
            <a:pPr lvl="1"/>
            <a:r>
              <a:rPr lang="en-US" dirty="0"/>
              <a:t>a representative sample </a:t>
            </a:r>
          </a:p>
          <a:p>
            <a:pPr lvl="1"/>
            <a:r>
              <a:rPr lang="en-US" dirty="0"/>
              <a:t>of a larger population of interest.</a:t>
            </a:r>
          </a:p>
          <a:p>
            <a:r>
              <a:rPr lang="en-US" dirty="0"/>
              <a:t>Balanced Corpora:</a:t>
            </a:r>
          </a:p>
          <a:p>
            <a:pPr lvl="1"/>
            <a:r>
              <a:rPr lang="en-US" dirty="0"/>
              <a:t>1960s: Brown Corpus</a:t>
            </a:r>
          </a:p>
          <a:p>
            <a:pPr lvl="1"/>
            <a:r>
              <a:rPr lang="en-US" dirty="0"/>
              <a:t>1990s: British National Corpus</a:t>
            </a:r>
          </a:p>
          <a:p>
            <a:r>
              <a:rPr lang="en-US" dirty="0"/>
              <a:t>Current view: catch as catch can</a:t>
            </a:r>
          </a:p>
          <a:p>
            <a:pPr lvl="1"/>
            <a:r>
              <a:rPr lang="en-US" i="1" dirty="0"/>
              <a:t>there is no data like more data </a:t>
            </a:r>
            <a:r>
              <a:rPr lang="en-US" dirty="0"/>
              <a:t>– Mercer</a:t>
            </a:r>
          </a:p>
          <a:p>
            <a:r>
              <a:rPr lang="en-US" dirty="0"/>
              <a:t>Representative samples </a:t>
            </a:r>
            <a:r>
              <a:rPr lang="en-US" dirty="0">
                <a:sym typeface="Wingdings" pitchFamily="2" charset="2"/>
              </a:rPr>
              <a:t> More credible generalizations</a:t>
            </a:r>
            <a:endParaRPr lang="en-US" dirty="0"/>
          </a:p>
        </p:txBody>
      </p:sp>
      <p:pic>
        <p:nvPicPr>
          <p:cNvPr id="7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EAED778-2430-8E0D-1BC1-0E34698C27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3652" y="1907283"/>
            <a:ext cx="5838611" cy="300355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B3A47-7EB2-7CD1-8C8D-2BC29AED2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37340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Test/Train Splits: Interpolation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000" dirty="0"/>
                  <a:t> Extrapolation</a:t>
                </a:r>
                <a:br>
                  <a:rPr lang="en-US" sz="4000" dirty="0"/>
                </a:br>
                <a:r>
                  <a:rPr lang="en-US" sz="3600" i="1" dirty="0"/>
                  <a:t>It’s Difficult to Make Predictions, Especially About the Future</a:t>
                </a: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It is common for graphs to evolve over time. </a:t>
            </a:r>
          </a:p>
          <a:p>
            <a:pPr lvl="1"/>
            <a:r>
              <a:rPr lang="en-US" dirty="0"/>
              <a:t>For example, the academic literature is growing very quickly,</a:t>
            </a:r>
          </a:p>
          <a:p>
            <a:pPr lvl="1"/>
            <a:r>
              <a:rPr lang="en-US" dirty="0"/>
              <a:t>doubling every nine years</a:t>
            </a:r>
          </a:p>
          <a:p>
            <a:r>
              <a:rPr lang="en-US" dirty="0"/>
              <a:t>Benchmarks such as OGB focus on static snapshots from a few years ago, </a:t>
            </a:r>
          </a:p>
          <a:p>
            <a:pPr lvl="1"/>
            <a:r>
              <a:rPr lang="en-US" dirty="0"/>
              <a:t>missing opportunities to encourage the community to study growth and timeliness.</a:t>
            </a:r>
          </a:p>
          <a:p>
            <a:r>
              <a:rPr lang="en-US" dirty="0"/>
              <a:t>Random splits are common in graph learning benchmarks, e.g., WN18RR, </a:t>
            </a:r>
          </a:p>
          <a:p>
            <a:pPr lvl="1"/>
            <a:r>
              <a:rPr lang="en-US" dirty="0"/>
              <a:t>a popular Knowledge Graph Completion (KGC) task based on WordNet</a:t>
            </a:r>
          </a:p>
        </p:txBody>
      </p:sp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CB97BC-BDD3-AD1C-115D-2F3E8E54A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0593" y="1528878"/>
            <a:ext cx="4354097" cy="50751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3634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920-8D29-A1FF-64E7-0621DD0A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4FC54-7B9A-FABB-5A2D-AA5A5F10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Leakage is common in many benchmarks</a:t>
            </a:r>
          </a:p>
          <a:p>
            <a:pPr lvl="1"/>
            <a:r>
              <a:rPr lang="en-US" dirty="0"/>
              <a:t>There is considerable discussion of leakage in </a:t>
            </a:r>
            <a:r>
              <a:rPr lang="en-US" dirty="0" err="1"/>
              <a:t>SciDocs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(see 4.2 of </a:t>
            </a:r>
            <a:r>
              <a:rPr lang="en-US" dirty="0">
                <a:hlinkClick r:id="rId2"/>
              </a:rPr>
              <a:t>https://aclanthology.org/2022.emnlp-main.802/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WN18 </a:t>
            </a:r>
            <a:r>
              <a:rPr lang="en-US" dirty="0">
                <a:sym typeface="Wingdings" pitchFamily="2" charset="2"/>
              </a:rPr>
              <a:t> WN18RR (WordNet benchmarks)</a:t>
            </a:r>
          </a:p>
          <a:p>
            <a:pPr lvl="2"/>
            <a:r>
              <a:rPr lang="en-US" dirty="0"/>
              <a:t>If 𝑥 is-a 𝑦 (a car is a vehicle),</a:t>
            </a:r>
            <a:endParaRPr lang="en-US" dirty="0">
              <a:sym typeface="Wingdings" pitchFamily="2" charset="2"/>
            </a:endParaRPr>
          </a:p>
          <a:p>
            <a:pPr lvl="3"/>
            <a:r>
              <a:rPr lang="en-US" dirty="0">
                <a:sym typeface="Wingdings" pitchFamily="2" charset="2"/>
              </a:rPr>
              <a:t>then there will be two links between </a:t>
            </a:r>
            <a:r>
              <a:rPr lang="en-US" i="1" dirty="0">
                <a:sym typeface="Wingdings" pitchFamily="2" charset="2"/>
              </a:rPr>
              <a:t>x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i="1" dirty="0">
                <a:sym typeface="Wingdings" pitchFamily="2" charset="2"/>
              </a:rPr>
              <a:t>y</a:t>
            </a:r>
            <a:r>
              <a:rPr lang="en-US" dirty="0">
                <a:sym typeface="Wingdings" pitchFamily="2" charset="2"/>
              </a:rPr>
              <a:t>: hypernym and hyponym</a:t>
            </a:r>
          </a:p>
          <a:p>
            <a:pPr lvl="2"/>
            <a:r>
              <a:rPr lang="en-US" dirty="0">
                <a:sym typeface="Wingdings" pitchFamily="2" charset="2"/>
              </a:rPr>
              <a:t>Since WN18 randomly splits links into test and train,</a:t>
            </a:r>
          </a:p>
          <a:p>
            <a:pPr lvl="3"/>
            <a:r>
              <a:rPr lang="en-US" dirty="0">
                <a:sym typeface="Wingdings" pitchFamily="2" charset="2"/>
              </a:rPr>
              <a:t>one of these links is likely to be in test and the other in train</a:t>
            </a:r>
          </a:p>
          <a:p>
            <a:pPr lvl="2"/>
            <a:r>
              <a:rPr lang="en-US" dirty="0">
                <a:sym typeface="Wingdings" pitchFamily="2" charset="2"/>
              </a:rPr>
              <a:t>Unfortunately, WN18RR corrects some (but not all) of the leakage</a:t>
            </a:r>
          </a:p>
          <a:p>
            <a:pPr lvl="3"/>
            <a:r>
              <a:rPr lang="en-US" dirty="0">
                <a:sym typeface="Wingdings" pitchFamily="2" charset="2"/>
              </a:rPr>
              <a:t>See table 4 of </a:t>
            </a:r>
            <a:r>
              <a:rPr lang="en-US" dirty="0">
                <a:sym typeface="Wingdings" pitchFamily="2" charset="2"/>
                <a:hlinkClick r:id="rId3"/>
              </a:rPr>
              <a:t>https://aclanthology.org/2021.emnlp-main.501/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2"/>
            <a:r>
              <a:rPr lang="en-US" dirty="0">
                <a:sym typeface="Wingdings" pitchFamily="2" charset="2"/>
              </a:rPr>
              <a:t>Despite this leakage, there are many papers on WN18RR</a:t>
            </a:r>
          </a:p>
          <a:p>
            <a:pPr lvl="3"/>
            <a:r>
              <a:rPr lang="en-US" dirty="0">
                <a:sym typeface="Wingdings" pitchFamily="2" charset="2"/>
                <a:hlinkClick r:id="rId4"/>
              </a:rPr>
              <a:t>https://paperswithcode.com/dataset/wn18rr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D6D99-78BE-1828-F2FA-B629A27E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0065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3BF1-7779-601F-8C6C-259AAE32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and Inter-annotator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5393-8119-30D0-9B08-850A0B29E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documentation on </a:t>
            </a:r>
            <a:r>
              <a:rPr lang="en-US" dirty="0" err="1"/>
              <a:t>SciRepEval</a:t>
            </a:r>
            <a:r>
              <a:rPr lang="en-US" dirty="0"/>
              <a:t> makes it clear that some labels are “silver” (less reliable) [underlining added]: </a:t>
            </a:r>
          </a:p>
          <a:p>
            <a:pPr lvl="1"/>
            <a:r>
              <a:rPr lang="en-US" i="1" dirty="0"/>
              <a:t>... a new large-scale field of study (</a:t>
            </a:r>
            <a:r>
              <a:rPr lang="en-US" i="1" dirty="0" err="1"/>
              <a:t>FoS</a:t>
            </a:r>
            <a:r>
              <a:rPr lang="en-US" i="1" dirty="0"/>
              <a:t>) multi-label training set of more than 500K papers with </a:t>
            </a:r>
            <a:r>
              <a:rPr lang="en-US" b="1" i="1" u="sng" dirty="0"/>
              <a:t>silver</a:t>
            </a:r>
            <a:r>
              <a:rPr lang="en-US" i="1" dirty="0"/>
              <a:t> </a:t>
            </a:r>
            <a:r>
              <a:rPr lang="en-US" i="1" dirty="0" err="1"/>
              <a:t>FoS</a:t>
            </a:r>
            <a:r>
              <a:rPr lang="en-US" i="1" dirty="0"/>
              <a:t> labels based on publication venue</a:t>
            </a:r>
          </a:p>
          <a:p>
            <a:r>
              <a:rPr lang="en-US" dirty="0"/>
              <a:t>We compared </a:t>
            </a:r>
            <a:r>
              <a:rPr lang="en-US" dirty="0" err="1"/>
              <a:t>FoS</a:t>
            </a:r>
            <a:r>
              <a:rPr lang="en-US" dirty="0"/>
              <a:t> labels in </a:t>
            </a:r>
            <a:r>
              <a:rPr lang="en-US" dirty="0" err="1"/>
              <a:t>SciRepEval</a:t>
            </a:r>
            <a:r>
              <a:rPr lang="en-US" dirty="0"/>
              <a:t> with </a:t>
            </a:r>
            <a:r>
              <a:rPr lang="en-US" dirty="0" err="1"/>
              <a:t>FoS</a:t>
            </a:r>
            <a:r>
              <a:rPr lang="en-US" dirty="0"/>
              <a:t> labels in MAG and found large differences. </a:t>
            </a:r>
          </a:p>
          <a:p>
            <a:pPr lvl="1"/>
            <a:r>
              <a:rPr lang="en-US" dirty="0"/>
              <a:t>More agreement in some fields (Computer Science) </a:t>
            </a:r>
          </a:p>
          <a:p>
            <a:pPr lvl="2"/>
            <a:r>
              <a:rPr lang="en-US" dirty="0"/>
              <a:t>Less agreement in History, Sociology and Art. </a:t>
            </a:r>
          </a:p>
          <a:p>
            <a:pPr lvl="1"/>
            <a:r>
              <a:rPr lang="en-US" dirty="0"/>
              <a:t>It is possible that the annotators </a:t>
            </a:r>
          </a:p>
          <a:p>
            <a:pPr lvl="2"/>
            <a:r>
              <a:rPr lang="en-US" dirty="0"/>
              <a:t>are more familiar with Computer Science </a:t>
            </a:r>
          </a:p>
          <a:p>
            <a:pPr lvl="2"/>
            <a:r>
              <a:rPr lang="en-US" dirty="0"/>
              <a:t>than History, Sociology and Art.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B05AF-4643-0C25-9256-8C8246C2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23468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D1D1-0AC0-167A-D31C-8CC32BE6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(irrelevant)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9C98-0A05-C6A0-A4BA-1D151DE6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 example</a:t>
            </a:r>
          </a:p>
          <a:p>
            <a:r>
              <a:rPr lang="en-US" dirty="0"/>
              <a:t>There are so tasks that </a:t>
            </a:r>
          </a:p>
          <a:p>
            <a:pPr lvl="1"/>
            <a:r>
              <a:rPr lang="en-US" dirty="0"/>
              <a:t>some will be more relevant to our use cases,</a:t>
            </a:r>
          </a:p>
          <a:p>
            <a:pPr lvl="1"/>
            <a:r>
              <a:rPr lang="en-US" dirty="0"/>
              <a:t>and others will be less relevant</a:t>
            </a:r>
          </a:p>
          <a:p>
            <a:r>
              <a:rPr lang="en-US" dirty="0"/>
              <a:t>The </a:t>
            </a:r>
            <a:r>
              <a:rPr lang="en-US" dirty="0" err="1"/>
              <a:t>FoS</a:t>
            </a:r>
            <a:r>
              <a:rPr lang="en-US" dirty="0"/>
              <a:t> task, for example, classifies documents into 23 fields of study.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FoS</a:t>
            </a:r>
            <a:r>
              <a:rPr lang="en-US" dirty="0"/>
              <a:t> task is probably not relevant to recommendation use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513A3-EF90-1293-D3E3-71CB563DB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83222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50EA-096B-7EDB-4EB4-DE46DEE2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(Conclusion)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740DF-4435-07FA-AB77-0970CB1A8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Characterize use case &amp; audience</a:t>
            </a:r>
          </a:p>
          <a:p>
            <a:r>
              <a:rPr lang="en-US" dirty="0"/>
              <a:t>Validity: </a:t>
            </a:r>
          </a:p>
          <a:p>
            <a:pPr lvl="1"/>
            <a:r>
              <a:rPr lang="en-US" dirty="0"/>
              <a:t>Relevance of task to use case</a:t>
            </a:r>
          </a:p>
          <a:p>
            <a:r>
              <a:rPr lang="en-US" dirty="0"/>
              <a:t>Reliability: </a:t>
            </a:r>
          </a:p>
          <a:p>
            <a:pPr lvl="1"/>
            <a:r>
              <a:rPr lang="en-US" dirty="0"/>
              <a:t>Inter-rater agreement</a:t>
            </a:r>
          </a:p>
          <a:p>
            <a:r>
              <a:rPr lang="en-US" dirty="0"/>
              <a:t>Realistic workloads</a:t>
            </a:r>
          </a:p>
          <a:p>
            <a:r>
              <a:rPr lang="en-US" dirty="0"/>
              <a:t>Labeling and annotation</a:t>
            </a:r>
          </a:p>
          <a:p>
            <a:pPr lvl="1"/>
            <a:r>
              <a:rPr lang="en-US" dirty="0"/>
              <a:t>Documentation: </a:t>
            </a:r>
          </a:p>
          <a:p>
            <a:pPr lvl="2"/>
            <a:r>
              <a:rPr lang="en-US" dirty="0"/>
              <a:t>How was it done?</a:t>
            </a:r>
          </a:p>
          <a:p>
            <a:pPr lvl="2"/>
            <a:r>
              <a:rPr lang="en-US" dirty="0"/>
              <a:t>Availability of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9FE25-DA59-29B7-E74B-476306EFBE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Maintenance</a:t>
            </a:r>
          </a:p>
          <a:p>
            <a:pPr lvl="1"/>
            <a:r>
              <a:rPr lang="en-US" dirty="0"/>
              <a:t>Include a feedback loop mechanism to maximize adoption</a:t>
            </a:r>
          </a:p>
          <a:p>
            <a:pPr lvl="1"/>
            <a:r>
              <a:rPr lang="en-US" dirty="0"/>
              <a:t>Workload Evolution</a:t>
            </a:r>
          </a:p>
          <a:p>
            <a:pPr lvl="1"/>
            <a:r>
              <a:rPr lang="en-US" dirty="0"/>
              <a:t>Lessons learned and addendum(s)</a:t>
            </a:r>
          </a:p>
          <a:p>
            <a:pPr lvl="1"/>
            <a:r>
              <a:rPr lang="en-US" dirty="0"/>
              <a:t>Lifecyle and deprecation </a:t>
            </a:r>
          </a:p>
          <a:p>
            <a:r>
              <a:rPr lang="en-US" dirty="0"/>
              <a:t>High standards</a:t>
            </a:r>
          </a:p>
          <a:p>
            <a:pPr lvl="1"/>
            <a:r>
              <a:rPr lang="en-US" dirty="0"/>
              <a:t>(for high-stakes use cases) </a:t>
            </a:r>
          </a:p>
          <a:p>
            <a:pPr lvl="2"/>
            <a:r>
              <a:rPr lang="en-US" dirty="0"/>
              <a:t>Use of established software engineering and data management techniques </a:t>
            </a:r>
          </a:p>
          <a:p>
            <a:pPr lvl="3"/>
            <a:r>
              <a:rPr lang="en-US" dirty="0"/>
              <a:t>(e.g., code review, versioning, configurations, dependencies, and testing).</a:t>
            </a:r>
          </a:p>
          <a:p>
            <a:pPr lvl="2"/>
            <a:r>
              <a:rPr lang="en-US" dirty="0"/>
              <a:t>How was the data sourced? </a:t>
            </a:r>
          </a:p>
          <a:p>
            <a:pPr lvl="3"/>
            <a:r>
              <a:rPr lang="en-US" dirty="0"/>
              <a:t>Provenance? </a:t>
            </a:r>
          </a:p>
          <a:p>
            <a:pPr lvl="3"/>
            <a:r>
              <a:rPr lang="en-US" dirty="0"/>
              <a:t>Can we data set be generated again easily?</a:t>
            </a:r>
          </a:p>
          <a:p>
            <a:pPr lvl="2"/>
            <a:r>
              <a:rPr lang="en-US" dirty="0"/>
              <a:t>Clean and well-documented data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115D-1979-C4D5-75CC-077D6045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11458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481-F258-724A-CFE8-535F518D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FAABC-BB55-54A4-39AF-7677E534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Benchmarking (Omar)</a:t>
            </a:r>
          </a:p>
          <a:p>
            <a:r>
              <a:rPr lang="en-US" dirty="0"/>
              <a:t> </a:t>
            </a:r>
            <a:r>
              <a:rPr lang="en-US" b="1" dirty="0"/>
              <a:t>Smooth-Talking Machines/Trust </a:t>
            </a:r>
            <a:r>
              <a:rPr lang="en-US" dirty="0"/>
              <a:t>(Ken)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248BB-569B-93CC-D931-4168CF7C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3215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7B192-C7F4-71BD-3521-168D542F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4240A7-F945-C455-2360-DF1BB9E1BF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64914" y="267555"/>
            <a:ext cx="10034501" cy="63228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7FE3C-2E82-A151-EA4C-D81F0EC8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545" y="1202124"/>
            <a:ext cx="1984843" cy="19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9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39B0EE-CB95-F2D2-0596-07FB104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Good to be True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FE8F5-D5CC-F69E-FDDA-96DD349C3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tests in medicine, law, etc.</a:t>
            </a:r>
          </a:p>
          <a:p>
            <a:r>
              <a:rPr lang="en-US" dirty="0"/>
              <a:t>Press</a:t>
            </a:r>
          </a:p>
          <a:p>
            <a:pPr lvl="1"/>
            <a:r>
              <a:rPr lang="en-US" i="1" dirty="0" err="1"/>
              <a:t>ChatGPT</a:t>
            </a:r>
            <a:r>
              <a:rPr lang="en-US" i="1" dirty="0"/>
              <a:t> is, quite simply, the best artificial intelligence chatbot ever released to the general public.  </a:t>
            </a:r>
            <a:r>
              <a:rPr lang="en-US" dirty="0"/>
              <a:t>-- New York Times </a:t>
            </a:r>
          </a:p>
          <a:p>
            <a:r>
              <a:rPr lang="en-US" dirty="0"/>
              <a:t>Back-peddling</a:t>
            </a:r>
          </a:p>
          <a:p>
            <a:pPr lvl="1"/>
            <a:r>
              <a:rPr lang="en-US" i="1" dirty="0"/>
              <a:t>You shouldn’t expect a computer to hang a shingle... anytime soon, but... </a:t>
            </a:r>
          </a:p>
          <a:p>
            <a:pPr lvl="1"/>
            <a:r>
              <a:rPr lang="en-US" i="1" dirty="0"/>
              <a:t>It’s best to think of </a:t>
            </a:r>
            <a:r>
              <a:rPr lang="en-US" i="1" dirty="0" err="1"/>
              <a:t>ChatGPT</a:t>
            </a:r>
            <a:r>
              <a:rPr lang="en-US" i="1" dirty="0"/>
              <a:t> as autocomplete on steroids... </a:t>
            </a:r>
          </a:p>
          <a:p>
            <a:pPr lvl="1"/>
            <a:r>
              <a:rPr lang="en-US" i="1" dirty="0"/>
              <a:t>anyone who uses the internet knows that </a:t>
            </a:r>
          </a:p>
          <a:p>
            <a:pPr lvl="2"/>
            <a:r>
              <a:rPr lang="en-US" i="1" dirty="0"/>
              <a:t>the internet is, well, not always accurate. </a:t>
            </a:r>
          </a:p>
          <a:p>
            <a:pPr lvl="1"/>
            <a:r>
              <a:rPr lang="en-US" i="1" dirty="0"/>
              <a:t>What’s more, we don’t know precisely what information </a:t>
            </a:r>
            <a:r>
              <a:rPr lang="en-US" i="1" dirty="0" err="1"/>
              <a:t>ChatGPT</a:t>
            </a:r>
            <a:r>
              <a:rPr lang="en-US" i="1" dirty="0"/>
              <a:t> is being fed.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1B33D-0859-3037-D631-092793D8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02632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1A3932-D46A-3972-3D0E-495B156D2B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Intelligence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1A3932-D46A-3972-3D0E-495B156D2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6B617-2AFC-CE0C-3BBE-8CDAFA99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want to believe in chatbots</a:t>
            </a:r>
          </a:p>
          <a:p>
            <a:endParaRPr lang="en-US" dirty="0"/>
          </a:p>
          <a:p>
            <a:r>
              <a:rPr lang="en-US" dirty="0"/>
              <a:t>What is the difference between a hallucination and a con?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0AC03-1488-DA6E-5DBF-01CA74E8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02068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4FC88A-5A57-641E-88EA-B88656A0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losing ground???  Are we at fault???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4CFFBA-3B63-D25D-605D-6D3EB0402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708" y="1792800"/>
            <a:ext cx="4794035" cy="4351338"/>
          </a:xfrm>
        </p:spPr>
        <p:txBody>
          <a:bodyPr>
            <a:normAutofit/>
          </a:bodyPr>
          <a:lstStyle/>
          <a:p>
            <a:r>
              <a:rPr lang="en-US" dirty="0"/>
              <a:t>Old risks: (work in progress)</a:t>
            </a:r>
          </a:p>
          <a:p>
            <a:pPr lvl="1"/>
            <a:r>
              <a:rPr lang="en-US" dirty="0"/>
              <a:t>Bias, Fairness</a:t>
            </a:r>
          </a:p>
          <a:p>
            <a:r>
              <a:rPr lang="en-US" dirty="0"/>
              <a:t>New risks: (bigger than us)</a:t>
            </a:r>
          </a:p>
          <a:p>
            <a:pPr lvl="1"/>
            <a:r>
              <a:rPr lang="en-US" dirty="0"/>
              <a:t>Genocide, Insurrection</a:t>
            </a:r>
          </a:p>
          <a:p>
            <a:pPr lvl="1"/>
            <a:r>
              <a:rPr lang="en-US" dirty="0"/>
              <a:t>Root causes:</a:t>
            </a:r>
          </a:p>
          <a:p>
            <a:pPr lvl="2"/>
            <a:r>
              <a:rPr lang="en-US" dirty="0"/>
              <a:t>ML + Social Media </a:t>
            </a:r>
            <a:r>
              <a:rPr lang="en-US" dirty="0">
                <a:sym typeface="Wingdings" pitchFamily="2" charset="2"/>
              </a:rPr>
              <a:t> Addiction</a:t>
            </a:r>
          </a:p>
          <a:p>
            <a:pPr lvl="2"/>
            <a:r>
              <a:rPr lang="en-US" dirty="0"/>
              <a:t>Max Engagement </a:t>
            </a:r>
            <a:r>
              <a:rPr lang="en-US" dirty="0">
                <a:sym typeface="Wingdings" pitchFamily="2" charset="2"/>
              </a:rPr>
              <a:t> Dangerous</a:t>
            </a:r>
            <a:endParaRPr lang="en-US" dirty="0"/>
          </a:p>
          <a:p>
            <a:pPr lvl="2"/>
            <a:r>
              <a:rPr lang="en-US" dirty="0"/>
              <a:t>Insanely profitable:</a:t>
            </a:r>
          </a:p>
          <a:p>
            <a:pPr lvl="3"/>
            <a:r>
              <a:rPr lang="en-US" dirty="0"/>
              <a:t>Companies &amp; Countries</a:t>
            </a:r>
          </a:p>
          <a:p>
            <a:pPr lvl="1"/>
            <a:r>
              <a:rPr lang="en-US" dirty="0"/>
              <a:t>Long book, but no mention of our efforts to address old risks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6A8E22E-7E57-2ACB-B0BA-F9EDECC2A7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79" y="1792800"/>
            <a:ext cx="3316926" cy="49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250B18-E2D4-8216-E8D6-7BD19AAC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7023" y="1792800"/>
            <a:ext cx="3226190" cy="49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8FBFE-5291-7E16-0505-3C61313AB30F}"/>
              </a:ext>
            </a:extLst>
          </p:cNvPr>
          <p:cNvSpPr txBox="1"/>
          <p:nvPr/>
        </p:nvSpPr>
        <p:spPr>
          <a:xfrm>
            <a:off x="6763746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F51D3-4FD4-32FD-6632-441A23BFAA4D}"/>
              </a:ext>
            </a:extLst>
          </p:cNvPr>
          <p:cNvSpPr txBox="1"/>
          <p:nvPr/>
        </p:nvSpPr>
        <p:spPr>
          <a:xfrm>
            <a:off x="10118070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50BFE-C3E5-ECB2-5A47-FA6F89B1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ECF95-EFEE-7781-442D-56AED318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78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2A0643-9C0E-CA3C-A800-E935C7A7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https://didapelled.bandcamp.com/track/smooth-talkin-con-man</a:t>
            </a:r>
            <a:r>
              <a:rPr lang="en-US" sz="28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CA44E-A1F0-E593-63E9-771C598A89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Smooth talking, soft spoken, con man </a:t>
            </a:r>
          </a:p>
          <a:p>
            <a:pPr marL="0" indent="0">
              <a:buNone/>
            </a:pPr>
            <a:r>
              <a:rPr lang="en-US" sz="2400" i="1" dirty="0"/>
              <a:t>Smooth talking, soft spoken, con man </a:t>
            </a:r>
          </a:p>
          <a:p>
            <a:pPr marL="0" indent="0">
              <a:buNone/>
            </a:pPr>
            <a:r>
              <a:rPr lang="en-US" sz="2400" i="1" dirty="0"/>
              <a:t>You stole all of my love </a:t>
            </a:r>
          </a:p>
          <a:p>
            <a:pPr marL="0" indent="0">
              <a:buNone/>
            </a:pPr>
            <a:r>
              <a:rPr lang="en-US" sz="2400" i="1" dirty="0"/>
              <a:t>Then you washed me off your hands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E18CE4-2BFC-9FA9-DF26-BBFC416E92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Your words were well reversed lies </a:t>
            </a:r>
          </a:p>
          <a:p>
            <a:pPr marL="0" indent="0">
              <a:buNone/>
            </a:pPr>
            <a:r>
              <a:rPr lang="en-US" sz="2400" i="1" dirty="0"/>
              <a:t>You make me change my mind</a:t>
            </a:r>
          </a:p>
          <a:p>
            <a:pPr marL="0" indent="0">
              <a:buNone/>
            </a:pPr>
            <a:r>
              <a:rPr lang="en-US" sz="2400" i="1" dirty="0"/>
              <a:t>…</a:t>
            </a:r>
          </a:p>
          <a:p>
            <a:pPr marL="0" indent="0">
              <a:buNone/>
            </a:pPr>
            <a:r>
              <a:rPr lang="en-US" sz="2400" i="1" dirty="0"/>
              <a:t>Now I’m smooth talking swinging too</a:t>
            </a:r>
          </a:p>
          <a:p>
            <a:pPr marL="0" indent="0">
              <a:buNone/>
            </a:pPr>
            <a:r>
              <a:rPr lang="en-US" sz="2400" i="1" dirty="0"/>
              <a:t>…</a:t>
            </a:r>
          </a:p>
          <a:p>
            <a:pPr marL="0" indent="0">
              <a:buNone/>
            </a:pPr>
            <a:r>
              <a:rPr lang="en-US" sz="2400" i="1" dirty="0"/>
              <a:t>Smooth </a:t>
            </a:r>
            <a:r>
              <a:rPr lang="en-US" sz="2400" i="1" dirty="0" err="1"/>
              <a:t>talkin</a:t>
            </a:r>
            <a:r>
              <a:rPr lang="en-US" sz="2400" i="1" dirty="0"/>
              <a:t>’, smooth </a:t>
            </a:r>
            <a:r>
              <a:rPr lang="en-US" sz="2400" i="1" dirty="0" err="1"/>
              <a:t>walkin</a:t>
            </a:r>
            <a:r>
              <a:rPr lang="en-US" sz="2400" i="1" dirty="0"/>
              <a:t>’ </a:t>
            </a:r>
          </a:p>
          <a:p>
            <a:pPr marL="0" indent="0">
              <a:buNone/>
            </a:pPr>
            <a:r>
              <a:rPr lang="en-US" sz="2400" i="1" dirty="0"/>
              <a:t>soft spoken, slick </a:t>
            </a:r>
            <a:r>
              <a:rPr lang="en-US" sz="2400" i="1" dirty="0" err="1"/>
              <a:t>workin</a:t>
            </a:r>
            <a:r>
              <a:rPr lang="en-US" sz="2400" i="1" dirty="0"/>
              <a:t>’ </a:t>
            </a:r>
          </a:p>
          <a:p>
            <a:pPr marL="0" indent="0">
              <a:buNone/>
            </a:pPr>
            <a:r>
              <a:rPr lang="en-US" sz="2400" i="1" dirty="0"/>
              <a:t>hip swinging, fast </a:t>
            </a:r>
            <a:r>
              <a:rPr lang="en-US" sz="2400" i="1" dirty="0" err="1"/>
              <a:t>talkin</a:t>
            </a:r>
            <a:r>
              <a:rPr lang="en-US" sz="2400" i="1" dirty="0"/>
              <a:t>’ too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552E0-7169-AE78-6016-94A95749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E7D339-5E01-94AB-23D5-A18A6E0E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91" y="0"/>
            <a:ext cx="1909709" cy="19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2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5330-D8B0-4C35-AD44-34DDF938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Good Applications for Smooth-Talking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F589-BD68-DF24-8FF0-5A6F64E09F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have been booms and busts in AI</a:t>
            </a:r>
          </a:p>
          <a:p>
            <a:pPr lvl="1"/>
            <a:r>
              <a:rPr lang="en-US" dirty="0"/>
              <a:t>Busts </a:t>
            </a:r>
            <a:r>
              <a:rPr lang="en-US" dirty="0">
                <a:sym typeface="Wingdings" pitchFamily="2" charset="2"/>
              </a:rPr>
              <a:t> AI Winters</a:t>
            </a:r>
          </a:p>
          <a:p>
            <a:r>
              <a:rPr lang="en-US" i="1" dirty="0">
                <a:sym typeface="Wingdings" pitchFamily="2" charset="2"/>
              </a:rPr>
              <a:t>Good Applications for Crummy Machine Translation </a:t>
            </a:r>
            <a:r>
              <a:rPr lang="en-US" dirty="0">
                <a:sym typeface="Wingdings" pitchFamily="2" charset="2"/>
              </a:rPr>
              <a:t>– Church &amp; </a:t>
            </a:r>
            <a:r>
              <a:rPr lang="en-US" dirty="0" err="1">
                <a:sym typeface="Wingdings" pitchFamily="2" charset="2"/>
              </a:rPr>
              <a:t>Hovy</a:t>
            </a:r>
            <a:r>
              <a:rPr lang="en-US" dirty="0">
                <a:sym typeface="Wingdings" pitchFamily="2" charset="2"/>
              </a:rPr>
              <a:t> (1993)</a:t>
            </a:r>
          </a:p>
          <a:p>
            <a:pPr lvl="1"/>
            <a:r>
              <a:rPr lang="en-US" dirty="0"/>
              <a:t>Even though machine translation did not work very well at the time, </a:t>
            </a:r>
          </a:p>
          <a:p>
            <a:pPr lvl="2"/>
            <a:r>
              <a:rPr lang="en-US" dirty="0"/>
              <a:t>we argued that it would help advance the field in the long-term </a:t>
            </a:r>
          </a:p>
          <a:p>
            <a:pPr lvl="2"/>
            <a:r>
              <a:rPr lang="en-US" dirty="0"/>
              <a:t>to look for promising short-term use cases. </a:t>
            </a:r>
          </a:p>
          <a:p>
            <a:pPr lvl="1"/>
            <a:r>
              <a:rPr lang="en-US" dirty="0"/>
              <a:t>We needed a few quick successes to support the field </a:t>
            </a:r>
          </a:p>
          <a:p>
            <a:pPr lvl="2"/>
            <a:r>
              <a:rPr lang="en-US" dirty="0"/>
              <a:t>to buy time for longer-term investments in more fundamental improvements. </a:t>
            </a:r>
          </a:p>
          <a:p>
            <a:pPr lvl="1"/>
            <a:r>
              <a:rPr lang="en-US" dirty="0"/>
              <a:t>It was clear at the time that </a:t>
            </a:r>
          </a:p>
          <a:p>
            <a:pPr lvl="2"/>
            <a:r>
              <a:rPr lang="en-US" dirty="0"/>
              <a:t>it would take decades to make good on expectations.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5530A-76CE-0B43-D46C-A6F78B2050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Similar comments apply to LLMs. </a:t>
            </a:r>
          </a:p>
          <a:p>
            <a:pPr lvl="1"/>
            <a:r>
              <a:rPr lang="en-US" dirty="0"/>
              <a:t>The bar has been raised so high that it could take decades to make good on expectations. </a:t>
            </a:r>
          </a:p>
          <a:p>
            <a:pPr lvl="1"/>
            <a:r>
              <a:rPr lang="en-US" dirty="0"/>
              <a:t>In the meantime, we should be on the lookout for short-term quick hits </a:t>
            </a:r>
          </a:p>
          <a:p>
            <a:pPr lvl="1"/>
            <a:r>
              <a:rPr lang="en-US" dirty="0"/>
              <a:t>to buy time for more fundamental improvements.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C0A53-128B-BDBE-55DF-53CFE010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513623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4FC0-E9B8-C7FA-A18A-40D0F594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https://www.chronicle.com/article/im-a-student-you-have-no-idea-how-much-were-using-chatgpt</a:t>
            </a:r>
            <a:r>
              <a:rPr lang="en-US" sz="4000" dirty="0"/>
              <a:t> </a:t>
            </a:r>
          </a:p>
        </p:txBody>
      </p:sp>
      <p:pic>
        <p:nvPicPr>
          <p:cNvPr id="9" name="Content Placeholder 8" descr="A close-up of a puzzle&#10;&#10;Description automatically generated">
            <a:extLst>
              <a:ext uri="{FF2B5EF4-FFF2-40B4-BE49-F238E27FC236}">
                <a16:creationId xmlns:a16="http://schemas.microsoft.com/office/drawing/2014/main" id="{FC545828-CAC4-2C59-A0EA-A29293E7C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8092" y="1825625"/>
            <a:ext cx="9175816" cy="435133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5C2D3-1A08-D140-2A34-1148961C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D1783-53B2-BE59-14C6-49E51B02D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454" y="5040922"/>
            <a:ext cx="1898162" cy="18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21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B0B88-8D57-045B-AC23-A377B47C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Essay Writing Subtasks:</a:t>
            </a:r>
            <a:br>
              <a:rPr lang="en-US" dirty="0"/>
            </a:br>
            <a:r>
              <a:rPr lang="en-US" sz="3600" dirty="0"/>
              <a:t>Human-machine Collaboration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626519-0414-1DB3-B256-A117D75A0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Chatbots are good at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F04B05-B4BD-8B8A-966F-25FCB9513E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Thesis statements</a:t>
            </a:r>
          </a:p>
          <a:p>
            <a:r>
              <a:rPr lang="en-US" dirty="0"/>
              <a:t>Outlines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154566-22D7-5CA7-9F02-378463123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Chatbots are not good 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0CEC15-B2AB-DB5E-FF5C-09E09AF055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Capturing student’s voice</a:t>
            </a:r>
          </a:p>
          <a:p>
            <a:r>
              <a:rPr lang="en-US" dirty="0"/>
              <a:t>Quotes (makes them up)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F7514-8F95-03C0-5020-4F200F93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702525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22-AA73-EBB9-11E8-77DB2C74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cheating to use a chatbot?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F4E98-44AA-6B95-F034-58D44BFA8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8AF7B-2D31-6FE6-835C-4D7AFC7C6F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According to Owen Terry, author of </a:t>
            </a:r>
          </a:p>
          <a:p>
            <a:pPr lvl="1"/>
            <a:r>
              <a:rPr lang="en-US" i="1" dirty="0"/>
              <a:t>You have no idea how much we’re using </a:t>
            </a:r>
            <a:r>
              <a:rPr lang="en-US" i="1" dirty="0" err="1"/>
              <a:t>ChatGPT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EF8AE-D39E-54D9-ED99-E2FB4F6B8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10E3F-25E6-4639-753E-D4EF617F6E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professor, </a:t>
            </a:r>
            <a:r>
              <a:rPr lang="en-US" dirty="0" err="1"/>
              <a:t>Inara</a:t>
            </a:r>
            <a:r>
              <a:rPr lang="en-US" dirty="0"/>
              <a:t> Scott, on NPR</a:t>
            </a:r>
          </a:p>
          <a:p>
            <a:pPr lvl="1"/>
            <a:r>
              <a:rPr lang="en-US" dirty="0">
                <a:hlinkClick r:id="rId2"/>
              </a:rPr>
              <a:t>https://www.wbur.org/hereandnow/2023/05/22/chatgpt-academia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Creative way to learn creative writing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888DF8-3F32-1CE4-6D4D-048B3BF8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590694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C2968-3B04-5A0A-9EA6-F7F37A97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applications: </a:t>
            </a:r>
            <a:br>
              <a:rPr lang="en-US" dirty="0"/>
            </a:br>
            <a:r>
              <a:rPr lang="en-US" dirty="0"/>
              <a:t>Take advantage of strengths and avoid weaknesses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E465D-532A-B666-2ACB-C3C12C85A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332EA-3B74-ACF7-E390-F2BC3844CA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Fluency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01B025-4919-4D3A-21BD-55270E425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EC4B66-48C6-04C5-BDA1-4D28DCF47F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Hallucinations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6802-1D87-5324-CAF4-E379A2DB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1026" name="Picture 2" descr="Figure 0">
            <a:extLst>
              <a:ext uri="{FF2B5EF4-FFF2-40B4-BE49-F238E27FC236}">
                <a16:creationId xmlns:a16="http://schemas.microsoft.com/office/drawing/2014/main" id="{6C3E8BA6-6670-32D5-14E1-9D766276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12" y="3138398"/>
            <a:ext cx="5660561" cy="30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E7D73A2-ED9C-F001-8031-3233E89A86E4}"/>
              </a:ext>
            </a:extLst>
          </p:cNvPr>
          <p:cNvSpPr/>
          <p:nvPr/>
        </p:nvSpPr>
        <p:spPr>
          <a:xfrm>
            <a:off x="2902449" y="2036451"/>
            <a:ext cx="1613042" cy="770562"/>
          </a:xfrm>
          <a:prstGeom prst="wedgeRoundRectCallout">
            <a:avLst>
              <a:gd name="adj1" fmla="val -86757"/>
              <a:gd name="adj2" fmla="val 4183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Thesaurus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ED763CC-34CC-1E99-4267-0B42B28B86BD}"/>
              </a:ext>
            </a:extLst>
          </p:cNvPr>
          <p:cNvSpPr/>
          <p:nvPr/>
        </p:nvSpPr>
        <p:spPr>
          <a:xfrm>
            <a:off x="3287731" y="3331551"/>
            <a:ext cx="2709844" cy="1158255"/>
          </a:xfrm>
          <a:prstGeom prst="wedgeRoundRectCallout">
            <a:avLst>
              <a:gd name="adj1" fmla="val 60093"/>
              <a:gd name="adj2" fmla="val -12448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 with fact-checking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83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B63893-264C-811A-E047-59498BB5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Smooth-Talking Conclusions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DA99B5-35BD-00BD-7615-2AC31F618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Road: Give up; hallucinations are too hard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Middle Road</a:t>
            </a:r>
            <a:r>
              <a:rPr lang="en-US" dirty="0"/>
              <a:t>: Use search to verify assertions (fact-checking)</a:t>
            </a:r>
          </a:p>
          <a:p>
            <a:r>
              <a:rPr lang="en-US" dirty="0"/>
              <a:t>High Road: Revive Rationalism</a:t>
            </a:r>
          </a:p>
          <a:p>
            <a:pPr lvl="1"/>
            <a:r>
              <a:rPr lang="en-US" dirty="0"/>
              <a:t>1950s: Empiricism (Firth, Harris, Skinner)</a:t>
            </a:r>
          </a:p>
          <a:p>
            <a:pPr lvl="1"/>
            <a:r>
              <a:rPr lang="en-US" dirty="0"/>
              <a:t>1970s: Rationalism (Minsky, Chomsky)</a:t>
            </a:r>
          </a:p>
          <a:p>
            <a:pPr lvl="1"/>
            <a:r>
              <a:rPr lang="en-US" dirty="0"/>
              <a:t>1990s: Empiricism (EMNLP)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1A8FF0-DA2F-6364-70B0-2CDFCFDA5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640955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D96A9-AFFE-269C-88B3-51888283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0E8E49-64C1-AF06-E219-23D63FEE5D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11626" y="136525"/>
            <a:ext cx="7905898" cy="63214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321C3-F6B5-4913-86E3-672B0417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229" y="64477"/>
            <a:ext cx="3112477" cy="31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48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D733B1-24DC-35F0-F926-A8AE5CE6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Human-in-the-Loop</a:t>
            </a:r>
            <a:br>
              <a:rPr lang="en-US" dirty="0"/>
            </a:br>
            <a:r>
              <a:rPr lang="en-US" dirty="0"/>
              <a:t>Homework: use tools to help them write essays</a:t>
            </a:r>
          </a:p>
        </p:txBody>
      </p:sp>
      <p:pic>
        <p:nvPicPr>
          <p:cNvPr id="9" name="Content Placeholder 8" descr="A table with words on it&#10;&#10;Description automatically generated">
            <a:extLst>
              <a:ext uri="{FF2B5EF4-FFF2-40B4-BE49-F238E27FC236}">
                <a16:creationId xmlns:a16="http://schemas.microsoft.com/office/drawing/2014/main" id="{581A2D71-9DD2-E74E-F8E6-FCFCDC30A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632" y="1825625"/>
            <a:ext cx="8394735" cy="43513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F23A1-E97B-3913-0B96-F09E3A95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335561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6339BB-EC15-E4AB-D215-2A51017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Cases:</a:t>
            </a:r>
            <a:br>
              <a:rPr lang="en-US" dirty="0"/>
            </a:br>
            <a:r>
              <a:rPr lang="en-US" dirty="0"/>
              <a:t>Some work well and some do not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97A03-10A3-593C-F76E-503C9FB47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Amazingly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FD79AF-153E-716E-EA1F-4B83D6E4F5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cover all the bases</a:t>
            </a:r>
          </a:p>
          <a:p>
            <a:r>
              <a:rPr lang="en-US" i="1" dirty="0"/>
              <a:t>drop the ball</a:t>
            </a:r>
          </a:p>
          <a:p>
            <a:r>
              <a:rPr lang="en-US" i="1" dirty="0"/>
              <a:t>dunk</a:t>
            </a:r>
          </a:p>
          <a:p>
            <a:r>
              <a:rPr lang="en-US" i="1" dirty="0"/>
              <a:t>fumble</a:t>
            </a:r>
          </a:p>
          <a:p>
            <a:r>
              <a:rPr lang="en-US" i="1" dirty="0"/>
              <a:t>get on base</a:t>
            </a:r>
          </a:p>
          <a:p>
            <a:r>
              <a:rPr lang="en-US" i="1" dirty="0"/>
              <a:t>hit a home run</a:t>
            </a:r>
          </a:p>
          <a:p>
            <a:r>
              <a:rPr lang="en-US" i="1" dirty="0"/>
              <a:t>out in left field </a:t>
            </a:r>
          </a:p>
          <a:p>
            <a:r>
              <a:rPr lang="en-US" i="1" dirty="0"/>
              <a:t>ragging the puck</a:t>
            </a:r>
          </a:p>
          <a:p>
            <a:r>
              <a:rPr lang="en-US" i="1" dirty="0"/>
              <a:t>sticky wicket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C768C9-A864-2032-8AF9-9BDD705F3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Amazingly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430B75-1505-7095-AC36-D686A5C9EC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Made-up Reference</a:t>
            </a:r>
          </a:p>
          <a:p>
            <a:pPr lvl="1"/>
            <a:r>
              <a:rPr lang="en-US" dirty="0"/>
              <a:t>Title: “A Survey of Nearest Neighbor Search Algorithms” </a:t>
            </a:r>
          </a:p>
          <a:p>
            <a:pPr lvl="1"/>
            <a:r>
              <a:rPr lang="en-US" dirty="0"/>
              <a:t>Authors: </a:t>
            </a:r>
            <a:r>
              <a:rPr lang="en-US" dirty="0" err="1"/>
              <a:t>Yufei</a:t>
            </a:r>
            <a:r>
              <a:rPr lang="en-US" dirty="0"/>
              <a:t> Tao, Dongxiang Zhang </a:t>
            </a:r>
          </a:p>
          <a:p>
            <a:pPr lvl="1"/>
            <a:r>
              <a:rPr lang="en-US" dirty="0"/>
              <a:t>Link: Survey Paper (link to </a:t>
            </a:r>
            <a:r>
              <a:rPr lang="en-US" dirty="0">
                <a:hlinkClick r:id="rId2"/>
              </a:rPr>
              <a:t>https://arxiv.org/abs/1904.06188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A60D2-9DDB-D08C-C4C4-B4A81B16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88701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5705FA-05B7-2FC7-C775-25CBD918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Reporter wanted to talk about new risks;</a:t>
            </a:r>
            <a:br>
              <a:rPr lang="en-US" sz="4800" dirty="0"/>
            </a:br>
            <a:r>
              <a:rPr lang="en-US" sz="4800" dirty="0"/>
              <a:t>Accused Facebook of pivoting to old risks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https://www.technologyreview.com/2021/03/11/1020600/facebook-responsible-ai-misinformation/</a:t>
            </a:r>
            <a:r>
              <a:rPr lang="en-US" sz="2000" dirty="0"/>
              <a:t> 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42D736-F092-C0FD-F77F-A95AACA1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4" y="2037986"/>
            <a:ext cx="7198664" cy="46250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8DCF3-0743-84A2-EC78-ABEC4E5A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F7221-C841-EC15-7FC8-96086C0C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1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8560F2-A709-5642-9DBF-99FE3AEF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8B453B-3B3B-99FA-F285-0EA7154111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During the First Opium War (1839–1842), 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the British government was led by the Conservative Party under Prime Minister Sir Robert Peel. </a:t>
            </a:r>
          </a:p>
          <a:p>
            <a:r>
              <a:rPr lang="en-US" i="1" dirty="0"/>
              <a:t>The opposition, primarily the Whigs, had varying views on the war. </a:t>
            </a:r>
          </a:p>
          <a:p>
            <a:pPr lvl="1"/>
            <a:r>
              <a:rPr lang="en-US" i="1" dirty="0"/>
              <a:t>Some opposed it on moral grounds, criticizing the ethics of trading in opium, </a:t>
            </a:r>
          </a:p>
          <a:p>
            <a:pPr lvl="1"/>
            <a:r>
              <a:rPr lang="en-US" i="1" dirty="0"/>
              <a:t>while others were concerned about the potential impact on international relations and trade.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6C39BD-B1BF-ECE1-0FD6-986A5EA2A8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Factual Errors</a:t>
            </a:r>
          </a:p>
          <a:p>
            <a:r>
              <a:rPr lang="en-US" dirty="0"/>
              <a:t>Lack of Depth/Perspective</a:t>
            </a:r>
          </a:p>
          <a:p>
            <a:endParaRPr lang="en-US" dirty="0"/>
          </a:p>
          <a:p>
            <a:r>
              <a:rPr lang="en-US" dirty="0"/>
              <a:t>Question for students</a:t>
            </a:r>
          </a:p>
          <a:p>
            <a:pPr lvl="1"/>
            <a:r>
              <a:rPr lang="en-US" i="1" dirty="0"/>
              <a:t>What were the Opium Wars?</a:t>
            </a:r>
          </a:p>
          <a:p>
            <a:pPr lvl="1"/>
            <a:r>
              <a:rPr lang="en-US" i="1" dirty="0"/>
              <a:t>Where did the name come from?</a:t>
            </a:r>
          </a:p>
          <a:p>
            <a:pPr lvl="1"/>
            <a:r>
              <a:rPr lang="en-US" i="1" dirty="0"/>
              <a:t>Summarize the conflict from multiple perspectives, including: </a:t>
            </a:r>
          </a:p>
          <a:p>
            <a:pPr lvl="2"/>
            <a:r>
              <a:rPr lang="en-US" i="1" dirty="0"/>
              <a:t>England</a:t>
            </a:r>
          </a:p>
          <a:p>
            <a:pPr lvl="2"/>
            <a:r>
              <a:rPr lang="en-US" i="1" dirty="0"/>
              <a:t>China</a:t>
            </a:r>
          </a:p>
          <a:p>
            <a:pPr lvl="2"/>
            <a:r>
              <a:rPr lang="en-US" i="1" dirty="0"/>
              <a:t>India</a:t>
            </a:r>
          </a:p>
          <a:p>
            <a:pPr lvl="2"/>
            <a:r>
              <a:rPr lang="en-US" i="1" dirty="0"/>
              <a:t>United States</a:t>
            </a:r>
          </a:p>
          <a:p>
            <a:pPr lvl="2"/>
            <a:r>
              <a:rPr lang="en-US" i="1" dirty="0"/>
              <a:t>France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397CE0-D256-3943-F513-8C3322DF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67071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720B-C593-0C4B-19A7-2A6CFCE3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fact, the Opium War had little to do with opium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48ACB-3494-9F1B-17E8-1802C1B9C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Neither the government (Whigs) nor the opposition (Conservatives) </a:t>
            </a:r>
          </a:p>
          <a:p>
            <a:pPr lvl="1"/>
            <a:r>
              <a:rPr lang="en-US" dirty="0"/>
              <a:t>supported drugs. </a:t>
            </a:r>
          </a:p>
          <a:p>
            <a:r>
              <a:rPr lang="en-US" dirty="0"/>
              <a:t>The Whigs had just abolished slavery </a:t>
            </a:r>
          </a:p>
          <a:p>
            <a:pPr lvl="1"/>
            <a:r>
              <a:rPr lang="en-US" dirty="0"/>
              <a:t>and viewed drugs to be a form of slavery. </a:t>
            </a:r>
          </a:p>
          <a:p>
            <a:pPr lvl="1"/>
            <a:r>
              <a:rPr lang="en-US" dirty="0"/>
              <a:t>The conservatives viewed drugs as bad for business (in textiles and tea). </a:t>
            </a:r>
          </a:p>
          <a:p>
            <a:r>
              <a:rPr lang="en-US" dirty="0"/>
              <a:t>The name of the conflict, Opium Wars, comes from an editorial on March 23, 1840, in the conservative newspaper: </a:t>
            </a:r>
            <a:r>
              <a:rPr lang="en-US" i="1" dirty="0"/>
              <a:t>The Times</a:t>
            </a:r>
            <a:r>
              <a:rPr lang="en-US" dirty="0"/>
              <a:t>, which argued that </a:t>
            </a:r>
          </a:p>
          <a:p>
            <a:pPr lvl="1"/>
            <a:r>
              <a:rPr lang="en-US" i="1" dirty="0"/>
              <a:t>The British would be saddled with the massive expense of an unnecessary foreign campaign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D35D0-41EA-4A78-670C-E13E86AEED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i="1" dirty="0"/>
              <a:t>that would cost far more than the entire value of the lost opium. </a:t>
            </a:r>
            <a:r>
              <a:rPr lang="en-US" dirty="0"/>
              <a:t>Platt (2019), p. 393.</a:t>
            </a:r>
          </a:p>
          <a:p>
            <a:r>
              <a:rPr lang="en-US" dirty="0"/>
              <a:t>The government was put in an awkward corner because, Charles Elliot, their representative in China mishandled the situation. </a:t>
            </a:r>
          </a:p>
          <a:p>
            <a:pPr lvl="1"/>
            <a:r>
              <a:rPr lang="en-US" dirty="0"/>
              <a:t>He convinced the smugglers to give him their drugs in return for British IOUs, </a:t>
            </a:r>
          </a:p>
          <a:p>
            <a:pPr lvl="1"/>
            <a:r>
              <a:rPr lang="en-US" dirty="0"/>
              <a:t>and then he handed over the drugs to the Chinese authorities for destruction. </a:t>
            </a:r>
          </a:p>
          <a:p>
            <a:r>
              <a:rPr lang="en-US" dirty="0"/>
              <a:t>When Parliament did not want to make good on the IOUs, </a:t>
            </a:r>
          </a:p>
          <a:p>
            <a:pPr lvl="1"/>
            <a:r>
              <a:rPr lang="en-US" dirty="0"/>
              <a:t>they thought they could force </a:t>
            </a:r>
          </a:p>
          <a:p>
            <a:pPr lvl="1"/>
            <a:r>
              <a:rPr lang="en-US" dirty="0"/>
              <a:t>the Chinese to pay for the lost opium.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43D82-EFFF-8210-D744-985B4E73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488627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80A00F-5161-8E14-C477-6A2CAC304D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Lack of Perspective </a:t>
                </a:r>
                <a:r>
                  <a:rPr lang="en-US" dirty="0">
                    <a:sym typeface="Wingdings" pitchFamily="2" charset="2"/>
                  </a:rPr>
                  <a:t> Danger</a:t>
                </a:r>
                <a:br>
                  <a:rPr lang="en-US" dirty="0">
                    <a:sym typeface="Wingdings" pitchFamily="2" charset="2"/>
                  </a:rPr>
                </a:br>
                <a:r>
                  <a:rPr lang="en-US" dirty="0">
                    <a:sym typeface="Wingdings" pitchFamily="2" charset="2"/>
                  </a:rPr>
                  <a:t>Chatbots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Historian (Platt)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80A00F-5161-8E14-C477-6A2CAC304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5238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9F64-D2F4-D908-9CB5-63047E12CD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Most of the essays from the students repeated output from </a:t>
            </a:r>
            <a:r>
              <a:rPr lang="en-US" dirty="0" err="1"/>
              <a:t>ChatGPT</a:t>
            </a:r>
            <a:r>
              <a:rPr lang="en-US" dirty="0"/>
              <a:t> more or less as is. </a:t>
            </a:r>
          </a:p>
          <a:p>
            <a:r>
              <a:rPr lang="en-US" dirty="0"/>
              <a:t>These essays contained factual errors, </a:t>
            </a:r>
          </a:p>
          <a:p>
            <a:pPr lvl="1"/>
            <a:r>
              <a:rPr lang="en-US" dirty="0"/>
              <a:t>but more seriously, </a:t>
            </a:r>
          </a:p>
          <a:p>
            <a:pPr lvl="1"/>
            <a:r>
              <a:rPr lang="en-US" dirty="0"/>
              <a:t>the essays lack depth and perspective. </a:t>
            </a:r>
          </a:p>
          <a:p>
            <a:r>
              <a:rPr lang="en-US" dirty="0"/>
              <a:t>In Platt (2019), p. 444, Platt argued that Napoleon understood that </a:t>
            </a:r>
          </a:p>
          <a:p>
            <a:pPr lvl="1"/>
            <a:r>
              <a:rPr lang="en-US" dirty="0"/>
              <a:t>it would be foolish for Britain to use its short-term advantage in technology to humiliate the Chinese.</a:t>
            </a:r>
          </a:p>
          <a:p>
            <a:pPr lvl="1"/>
            <a:r>
              <a:rPr lang="en-US" dirty="0"/>
              <a:t>Eventually, the Chinese would do what they have done (become stronger).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4F89A-768B-E045-3557-33C843D556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Since the 1920s, these events are referred to as </a:t>
            </a:r>
          </a:p>
          <a:p>
            <a:pPr lvl="1"/>
            <a:r>
              <a:rPr lang="en-US" dirty="0"/>
              <a:t>the “century of humiliation” </a:t>
            </a:r>
          </a:p>
          <a:p>
            <a:pPr lvl="1"/>
            <a:r>
              <a:rPr lang="en-US" dirty="0"/>
              <a:t>by the authorities in China.</a:t>
            </a:r>
          </a:p>
          <a:p>
            <a:r>
              <a:rPr lang="en-US" dirty="0"/>
              <a:t>Platt makes it clear that </a:t>
            </a:r>
          </a:p>
          <a:p>
            <a:pPr lvl="1"/>
            <a:r>
              <a:rPr lang="en-US" dirty="0"/>
              <a:t>the current Chinese government is using this terminology </a:t>
            </a:r>
          </a:p>
          <a:p>
            <a:pPr lvl="1"/>
            <a:r>
              <a:rPr lang="en-US" dirty="0"/>
              <a:t>to motivate its efforts to compete with the West in technologies such as AI</a:t>
            </a:r>
          </a:p>
          <a:p>
            <a:r>
              <a:rPr lang="en-US" dirty="0"/>
              <a:t>When we discussed these essays in class, I tried to argue </a:t>
            </a:r>
          </a:p>
          <a:p>
            <a:pPr lvl="1"/>
            <a:r>
              <a:rPr lang="en-US" dirty="0"/>
              <a:t>that over-simplifying the truth, and </a:t>
            </a:r>
          </a:p>
          <a:p>
            <a:pPr lvl="1"/>
            <a:r>
              <a:rPr lang="en-US" dirty="0"/>
              <a:t>taking the Western side of the conflict, </a:t>
            </a:r>
          </a:p>
          <a:p>
            <a:pPr lvl="1"/>
            <a:r>
              <a:rPr lang="en-US" dirty="0"/>
              <a:t>could be dangerous and could lead to a trade war, if not a shooting war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930A-10BC-B18F-F919-AF1B0ABB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22814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089DD-366F-5CE9-5442-A6E76673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39DCD-3781-4F6E-B88B-5784048C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9AC70-35DC-E19F-7887-94425A66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51F789-AD15-28C2-5C6F-3FAF5D96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481-F258-724A-CFE8-535F518D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FAABC-BB55-54A4-39AF-7677E534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Benchmarking</a:t>
            </a:r>
            <a:r>
              <a:rPr lang="en-US" dirty="0"/>
              <a:t> (Omar)</a:t>
            </a:r>
          </a:p>
          <a:p>
            <a:r>
              <a:rPr lang="en-US" dirty="0"/>
              <a:t> Smooth-Talking Machines/Trust (Ken)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97ED6-DB88-835F-8F7F-9DE63B0C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39066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2FF2-15DF-EBCB-FA3B-5792B334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Evaluations:</a:t>
            </a:r>
            <a:br>
              <a:rPr lang="en-US" dirty="0"/>
            </a:br>
            <a:r>
              <a:rPr lang="en-US" dirty="0"/>
              <a:t>A Perspective on Benchmarks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43BF1-E14F-6F51-40F9-00700CC7B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8EAE5-38C8-1DE1-DAF6-46064328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5435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430A-672F-11D0-7672-CB4CE6C3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5D927-6536-54CC-6FC5-1BCCA0D7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and more benchmarks, data sets and evaluations available</a:t>
            </a:r>
          </a:p>
          <a:p>
            <a:r>
              <a:rPr lang="en-US" dirty="0"/>
              <a:t>Industry ships a new product/feature … </a:t>
            </a:r>
          </a:p>
          <a:p>
            <a:pPr marL="457200" lvl="1" indent="0">
              <a:buNone/>
            </a:pPr>
            <a:r>
              <a:rPr lang="en-US" dirty="0"/>
              <a:t>… users test it, high expectations, harsh reaction …</a:t>
            </a:r>
          </a:p>
          <a:p>
            <a:pPr marL="457200" lvl="1" indent="0">
              <a:buNone/>
            </a:pPr>
            <a:r>
              <a:rPr lang="en-US" dirty="0"/>
              <a:t>… back to the lab to fix things, iterate; very expensive process</a:t>
            </a:r>
          </a:p>
          <a:p>
            <a:r>
              <a:rPr lang="en-US" dirty="0"/>
              <a:t>As a community:</a:t>
            </a:r>
          </a:p>
          <a:p>
            <a:pPr lvl="1"/>
            <a:r>
              <a:rPr lang="en-US" dirty="0"/>
              <a:t>Are we really evaluating the right stuff?</a:t>
            </a:r>
          </a:p>
          <a:p>
            <a:pPr lvl="1"/>
            <a:r>
              <a:rPr lang="en-US" dirty="0"/>
              <a:t>Are we using solid principles to construct and maintain benchmarks?</a:t>
            </a:r>
          </a:p>
          <a:p>
            <a:pPr lvl="1"/>
            <a:r>
              <a:rPr lang="en-US" dirty="0"/>
              <a:t>What are we learning?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75082-00AD-31E2-D1C7-28CBE8B9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781872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14536</TotalTime>
  <Words>3451</Words>
  <Application>Microsoft Macintosh PowerPoint</Application>
  <PresentationFormat>Widescreen</PresentationFormat>
  <Paragraphs>444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The Easy,  the Hard  and the Ugly</vt:lpstr>
      <vt:lpstr>History of Irresponsible AI Risk (5 years ago) Product gets canceled</vt:lpstr>
      <vt:lpstr>Are we losing ground???  Are we at fault???</vt:lpstr>
      <vt:lpstr>Reporter wanted to talk about new risks; Accused Facebook of pivoting to old risks https://www.technologyreview.com/2021/03/11/1020600/facebook-responsible-ai-misinformation/ </vt:lpstr>
      <vt:lpstr>Ugly: Responsible AI</vt:lpstr>
      <vt:lpstr>Winter is Coming</vt:lpstr>
      <vt:lpstr>Ugly: Outline</vt:lpstr>
      <vt:lpstr>Evaluating Evaluations: A Perspective on Benchmarks</vt:lpstr>
      <vt:lpstr>The importance of evaluation</vt:lpstr>
      <vt:lpstr>Principles (Spoiler Alert)</vt:lpstr>
      <vt:lpstr>Validity and Reliability Krippendorff (2018) Content analysis: An introduction to its methodology</vt:lpstr>
      <vt:lpstr>Reliability of BLEU https://aclanthology.org/P02-1040/ </vt:lpstr>
      <vt:lpstr>Reliability of BLEU</vt:lpstr>
      <vt:lpstr>Validity of BLEU</vt:lpstr>
      <vt:lpstr>Use Cases</vt:lpstr>
      <vt:lpstr>Consequence of Evaluation: Proposed Scale</vt:lpstr>
      <vt:lpstr>Averaging: Arithmetic vs. Geometric</vt:lpstr>
      <vt:lpstr>SPEC: A benchmark for evaluating CPUs</vt:lpstr>
      <vt:lpstr>Challenges for Validity and Reliability</vt:lpstr>
      <vt:lpstr>Unrepresentative Samples</vt:lpstr>
      <vt:lpstr>Test/Train Splits: Interpolation ≠ Extrapolation It’s Difficult to Make Predictions, Especially About the Future</vt:lpstr>
      <vt:lpstr>Leakage</vt:lpstr>
      <vt:lpstr>Labeling and Inter-annotator Agreement</vt:lpstr>
      <vt:lpstr>Too many (irrelevant) tasks</vt:lpstr>
      <vt:lpstr>Principles (Conclusion)</vt:lpstr>
      <vt:lpstr>Ugly: Outline</vt:lpstr>
      <vt:lpstr>PowerPoint Presentation</vt:lpstr>
      <vt:lpstr>Too Good to be True</vt:lpstr>
      <vt:lpstr>Fluency ≠ Intelligence</vt:lpstr>
      <vt:lpstr>https://didapelled.bandcamp.com/track/smooth-talkin-con-man </vt:lpstr>
      <vt:lpstr>Good Applications for Smooth-Talking Machines</vt:lpstr>
      <vt:lpstr>https://www.chronicle.com/article/im-a-student-you-have-no-idea-how-much-were-using-chatgpt </vt:lpstr>
      <vt:lpstr>Essay Writing Subtasks: Human-machine Collaboration</vt:lpstr>
      <vt:lpstr>Is it cheating to use a chatbot?</vt:lpstr>
      <vt:lpstr>Good applications:  Take advantage of strengths and avoid weaknesses</vt:lpstr>
      <vt:lpstr>Smooth-Talking Conclusions</vt:lpstr>
      <vt:lpstr>PowerPoint Presentation</vt:lpstr>
      <vt:lpstr>Evaluation of Human-in-the-Loop Homework: use tools to help them write essays</vt:lpstr>
      <vt:lpstr>Use Cases: Some work well and some do not</vt:lpstr>
      <vt:lpstr>PowerPoint Presentation</vt:lpstr>
      <vt:lpstr>In fact, the Opium War had little to do with opium </vt:lpstr>
      <vt:lpstr>Lack of Perspective  Danger Chatbots ≠ Historian (Platt)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Church, Kenneth</cp:lastModifiedBy>
  <cp:revision>49</cp:revision>
  <dcterms:created xsi:type="dcterms:W3CDTF">2022-05-07T16:48:18Z</dcterms:created>
  <dcterms:modified xsi:type="dcterms:W3CDTF">2024-02-29T02:08:10Z</dcterms:modified>
</cp:coreProperties>
</file>